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58" r:id="rId5"/>
    <p:sldId id="259" r:id="rId6"/>
    <p:sldId id="270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81FD8-BF17-4CAC-94C6-AD09D143A8B7}" type="doc">
      <dgm:prSet loTypeId="urn:microsoft.com/office/officeart/2005/8/layout/hList3" loCatId="list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5380809-455C-40F9-A418-7EBB489631BA}">
      <dgm:prSet phldrT="[Текст]" custT="1"/>
      <dgm:spPr/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Информационно-аналитические формы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2D5E822-0F23-4C77-A4D2-5086892BBD6A}" type="parTrans" cxnId="{EE263FFE-5155-480A-AD08-245B2F9B4DE8}">
      <dgm:prSet/>
      <dgm:spPr/>
      <dgm:t>
        <a:bodyPr/>
        <a:lstStyle/>
        <a:p>
          <a:endParaRPr lang="ru-RU"/>
        </a:p>
      </dgm:t>
    </dgm:pt>
    <dgm:pt modelId="{0E8C0C9D-362F-47EC-990F-348D4643D0C9}" type="sibTrans" cxnId="{EE263FFE-5155-480A-AD08-245B2F9B4DE8}">
      <dgm:prSet/>
      <dgm:spPr/>
      <dgm:t>
        <a:bodyPr/>
        <a:lstStyle/>
        <a:p>
          <a:endParaRPr lang="ru-RU"/>
        </a:p>
      </dgm:t>
    </dgm:pt>
    <dgm:pt modelId="{5CAE975B-E7E0-40AD-9665-E17DE86CF434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Анкетирование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23000C-375C-4BDB-AA7A-5AB9CA9FF03E}" type="parTrans" cxnId="{4AD61FD9-1DEC-4124-A66B-B24CF4DDC554}">
      <dgm:prSet/>
      <dgm:spPr/>
      <dgm:t>
        <a:bodyPr/>
        <a:lstStyle/>
        <a:p>
          <a:endParaRPr lang="ru-RU"/>
        </a:p>
      </dgm:t>
    </dgm:pt>
    <dgm:pt modelId="{476DCA39-849A-4DDA-BC32-018B691A31F8}" type="sibTrans" cxnId="{4AD61FD9-1DEC-4124-A66B-B24CF4DDC554}">
      <dgm:prSet/>
      <dgm:spPr/>
      <dgm:t>
        <a:bodyPr/>
        <a:lstStyle/>
        <a:p>
          <a:endParaRPr lang="ru-RU"/>
        </a:p>
      </dgm:t>
    </dgm:pt>
    <dgm:pt modelId="{09484291-BB14-460C-B422-331E2ED7F0C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Опрос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2B0C0E-46DE-4701-A568-EC8736331545}" type="parTrans" cxnId="{533E875E-B145-4F2F-A444-2BD885A690C7}">
      <dgm:prSet/>
      <dgm:spPr/>
      <dgm:t>
        <a:bodyPr/>
        <a:lstStyle/>
        <a:p>
          <a:endParaRPr lang="ru-RU"/>
        </a:p>
      </dgm:t>
    </dgm:pt>
    <dgm:pt modelId="{AEF7E694-1470-4D28-A557-8F6AC1F00E4D}" type="sibTrans" cxnId="{533E875E-B145-4F2F-A444-2BD885A690C7}">
      <dgm:prSet/>
      <dgm:spPr/>
      <dgm:t>
        <a:bodyPr/>
        <a:lstStyle/>
        <a:p>
          <a:endParaRPr lang="ru-RU"/>
        </a:p>
      </dgm:t>
    </dgm:pt>
    <dgm:pt modelId="{1F557E0F-34C7-4FBD-9B42-76B0CC0D0FD2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Интервью и беседа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1EC9F4-8415-40C7-81CE-5B76614099E0}" type="parTrans" cxnId="{E4F4365F-6F3D-4267-806C-864DA008143A}">
      <dgm:prSet/>
      <dgm:spPr/>
      <dgm:t>
        <a:bodyPr/>
        <a:lstStyle/>
        <a:p>
          <a:endParaRPr lang="ru-RU"/>
        </a:p>
      </dgm:t>
    </dgm:pt>
    <dgm:pt modelId="{57D1D0A1-1980-481A-B782-266665BFD93F}" type="sibTrans" cxnId="{E4F4365F-6F3D-4267-806C-864DA008143A}">
      <dgm:prSet/>
      <dgm:spPr/>
      <dgm:t>
        <a:bodyPr/>
        <a:lstStyle/>
        <a:p>
          <a:endParaRPr lang="ru-RU"/>
        </a:p>
      </dgm:t>
    </dgm:pt>
    <dgm:pt modelId="{B4E71C2F-AC4E-44FB-BCF2-FED488AAC34A}" type="pres">
      <dgm:prSet presAssocID="{A4B81FD8-BF17-4CAC-94C6-AD09D143A8B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B0DF17-0591-4DA8-889B-D37652906C62}" type="pres">
      <dgm:prSet presAssocID="{55380809-455C-40F9-A418-7EBB489631BA}" presName="roof" presStyleLbl="dkBgShp" presStyleIdx="0" presStyleCnt="2"/>
      <dgm:spPr/>
      <dgm:t>
        <a:bodyPr/>
        <a:lstStyle/>
        <a:p>
          <a:endParaRPr lang="ru-RU"/>
        </a:p>
      </dgm:t>
    </dgm:pt>
    <dgm:pt modelId="{4B506F1E-707B-4796-916D-8FAC886E1E90}" type="pres">
      <dgm:prSet presAssocID="{55380809-455C-40F9-A418-7EBB489631BA}" presName="pillars" presStyleCnt="0"/>
      <dgm:spPr/>
    </dgm:pt>
    <dgm:pt modelId="{B0B5BA4F-0690-440D-B4A3-3E1DBFBCE4B6}" type="pres">
      <dgm:prSet presAssocID="{55380809-455C-40F9-A418-7EBB489631B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98F14-A3C8-4A4D-8ED3-C6D9263C756A}" type="pres">
      <dgm:prSet presAssocID="{09484291-BB14-460C-B422-331E2ED7F0C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20FC27-6E74-494D-8AD7-1900DACF0A94}" type="pres">
      <dgm:prSet presAssocID="{1F557E0F-34C7-4FBD-9B42-76B0CC0D0FD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8922A-4261-4401-BE5A-BB35C2F60AD7}" type="pres">
      <dgm:prSet presAssocID="{55380809-455C-40F9-A418-7EBB489631BA}" presName="base" presStyleLbl="dkBgShp" presStyleIdx="1" presStyleCnt="2"/>
      <dgm:spPr/>
    </dgm:pt>
  </dgm:ptLst>
  <dgm:cxnLst>
    <dgm:cxn modelId="{4AD61FD9-1DEC-4124-A66B-B24CF4DDC554}" srcId="{55380809-455C-40F9-A418-7EBB489631BA}" destId="{5CAE975B-E7E0-40AD-9665-E17DE86CF434}" srcOrd="0" destOrd="0" parTransId="{2E23000C-375C-4BDB-AA7A-5AB9CA9FF03E}" sibTransId="{476DCA39-849A-4DDA-BC32-018B691A31F8}"/>
    <dgm:cxn modelId="{E3F9EA11-4336-403C-BEEC-482B8AB4222E}" type="presOf" srcId="{5CAE975B-E7E0-40AD-9665-E17DE86CF434}" destId="{B0B5BA4F-0690-440D-B4A3-3E1DBFBCE4B6}" srcOrd="0" destOrd="0" presId="urn:microsoft.com/office/officeart/2005/8/layout/hList3"/>
    <dgm:cxn modelId="{E4F4365F-6F3D-4267-806C-864DA008143A}" srcId="{55380809-455C-40F9-A418-7EBB489631BA}" destId="{1F557E0F-34C7-4FBD-9B42-76B0CC0D0FD2}" srcOrd="2" destOrd="0" parTransId="{871EC9F4-8415-40C7-81CE-5B76614099E0}" sibTransId="{57D1D0A1-1980-481A-B782-266665BFD93F}"/>
    <dgm:cxn modelId="{533E875E-B145-4F2F-A444-2BD885A690C7}" srcId="{55380809-455C-40F9-A418-7EBB489631BA}" destId="{09484291-BB14-460C-B422-331E2ED7F0CD}" srcOrd="1" destOrd="0" parTransId="{F92B0C0E-46DE-4701-A568-EC8736331545}" sibTransId="{AEF7E694-1470-4D28-A557-8F6AC1F00E4D}"/>
    <dgm:cxn modelId="{C2F83961-67DF-47A5-A1DE-3F101144A1C6}" type="presOf" srcId="{55380809-455C-40F9-A418-7EBB489631BA}" destId="{67B0DF17-0591-4DA8-889B-D37652906C62}" srcOrd="0" destOrd="0" presId="urn:microsoft.com/office/officeart/2005/8/layout/hList3"/>
    <dgm:cxn modelId="{EE263FFE-5155-480A-AD08-245B2F9B4DE8}" srcId="{A4B81FD8-BF17-4CAC-94C6-AD09D143A8B7}" destId="{55380809-455C-40F9-A418-7EBB489631BA}" srcOrd="0" destOrd="0" parTransId="{32D5E822-0F23-4C77-A4D2-5086892BBD6A}" sibTransId="{0E8C0C9D-362F-47EC-990F-348D4643D0C9}"/>
    <dgm:cxn modelId="{AEC9DB8B-F2F3-49CB-BDD5-3B4B1E2FD49F}" type="presOf" srcId="{09484291-BB14-460C-B422-331E2ED7F0CD}" destId="{DCA98F14-A3C8-4A4D-8ED3-C6D9263C756A}" srcOrd="0" destOrd="0" presId="urn:microsoft.com/office/officeart/2005/8/layout/hList3"/>
    <dgm:cxn modelId="{D3C4E989-8D38-43CC-878F-0773E4651E1E}" type="presOf" srcId="{A4B81FD8-BF17-4CAC-94C6-AD09D143A8B7}" destId="{B4E71C2F-AC4E-44FB-BCF2-FED488AAC34A}" srcOrd="0" destOrd="0" presId="urn:microsoft.com/office/officeart/2005/8/layout/hList3"/>
    <dgm:cxn modelId="{13BF7623-5CEA-4B81-A3E4-8A74EC2588B2}" type="presOf" srcId="{1F557E0F-34C7-4FBD-9B42-76B0CC0D0FD2}" destId="{D820FC27-6E74-494D-8AD7-1900DACF0A94}" srcOrd="0" destOrd="0" presId="urn:microsoft.com/office/officeart/2005/8/layout/hList3"/>
    <dgm:cxn modelId="{74F47CA0-3DCC-434F-BF80-D312846C6E61}" type="presParOf" srcId="{B4E71C2F-AC4E-44FB-BCF2-FED488AAC34A}" destId="{67B0DF17-0591-4DA8-889B-D37652906C62}" srcOrd="0" destOrd="0" presId="urn:microsoft.com/office/officeart/2005/8/layout/hList3"/>
    <dgm:cxn modelId="{17859484-B202-4FBD-8E48-350B55E7C898}" type="presParOf" srcId="{B4E71C2F-AC4E-44FB-BCF2-FED488AAC34A}" destId="{4B506F1E-707B-4796-916D-8FAC886E1E90}" srcOrd="1" destOrd="0" presId="urn:microsoft.com/office/officeart/2005/8/layout/hList3"/>
    <dgm:cxn modelId="{9528DA9E-FEA2-465C-A5D3-D647C32E9EA8}" type="presParOf" srcId="{4B506F1E-707B-4796-916D-8FAC886E1E90}" destId="{B0B5BA4F-0690-440D-B4A3-3E1DBFBCE4B6}" srcOrd="0" destOrd="0" presId="urn:microsoft.com/office/officeart/2005/8/layout/hList3"/>
    <dgm:cxn modelId="{7A03E072-ECC9-4420-8FCE-E58C7F4E4E4E}" type="presParOf" srcId="{4B506F1E-707B-4796-916D-8FAC886E1E90}" destId="{DCA98F14-A3C8-4A4D-8ED3-C6D9263C756A}" srcOrd="1" destOrd="0" presId="urn:microsoft.com/office/officeart/2005/8/layout/hList3"/>
    <dgm:cxn modelId="{B540E892-2405-4ABA-A950-273E7A634BBD}" type="presParOf" srcId="{4B506F1E-707B-4796-916D-8FAC886E1E90}" destId="{D820FC27-6E74-494D-8AD7-1900DACF0A94}" srcOrd="2" destOrd="0" presId="urn:microsoft.com/office/officeart/2005/8/layout/hList3"/>
    <dgm:cxn modelId="{8E247D04-3873-4D03-B0C4-BC9169FE37C6}" type="presParOf" srcId="{B4E71C2F-AC4E-44FB-BCF2-FED488AAC34A}" destId="{51A8922A-4261-4401-BE5A-BB35C2F60AD7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0BEF-F3E4-4915-B7C2-66284DC77403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40E4-6375-448B-B4AA-74D65EFC5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05F34-9E54-4CDF-B669-2E93C99FCCA1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2274B-A1C6-468B-A190-9F235F467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2D12-895B-4F31-B9D4-6B43C17B9ABF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A684C-F3F3-4A88-B0F3-7113106A3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4ACC0-FE87-4199-A185-57D6D4632FB5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5D64-145D-429F-B68B-0891149AC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E519A-704E-47B8-9259-1E31E63D85F2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3298-9853-486B-B6E6-E98CBEB05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7A6D5-5E18-4079-9B25-AED897F6D11F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77D6F-F7D3-457E-8511-30D36B036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E876C-4742-4EE2-94F7-5F0C9F48EF43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6B90-BA75-41A1-A8B4-D43FA01B6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B3C9F-B68D-438E-93B3-C817E9AF43AA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84AA-5ADF-4CF3-BD63-4B9005761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8719-276C-427E-AE0A-29C3C1CE973B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0C2F7-F08B-4344-8C4D-11E3E0B16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F13F-72E2-41DD-9909-A2C69FEE698C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8EC1B-D9A7-4E98-8DAF-DD3F9B106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8EEDE-4D7E-450D-9C9D-E5B574B7EDFE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6CCD4-8064-4292-BFEB-2D579F340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A3CD42-EB07-4925-BC51-D71DC894770A}" type="datetimeFigureOut">
              <a:rPr lang="ru-RU"/>
              <a:pPr>
                <a:defRPr/>
              </a:pPr>
              <a:t>31.03.2015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3F433B-9027-4396-949C-8B12C6CBF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E36406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E36406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E36406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E36406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E36406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E36406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E36406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E36406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E36406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E36406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484784"/>
            <a:ext cx="7175351" cy="1793167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работы с родителями в соответствии с требованиями ФГОС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Формы взаимодействия ДОУ и семьи</a:t>
            </a:r>
            <a:endParaRPr lang="ru-RU" sz="3600" dirty="0"/>
          </a:p>
        </p:txBody>
      </p:sp>
      <p:sp>
        <p:nvSpPr>
          <p:cNvPr id="22530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/>
          <a:lstStyle/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79512" y="1196752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познавательные формы</a:t>
            </a:r>
            <a:endParaRPr lang="ru-RU" sz="3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74938" y="1271588"/>
            <a:ext cx="1968500" cy="884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лекция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5094288" y="1285875"/>
            <a:ext cx="1854200" cy="8699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250825" y="2457450"/>
            <a:ext cx="2089150" cy="7969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симпозиум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2709863" y="2457450"/>
            <a:ext cx="1933575" cy="7969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дебаты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5076825" y="2427288"/>
            <a:ext cx="1871663" cy="8270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конференция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1241425"/>
            <a:ext cx="20891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практикум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308850" y="1271588"/>
            <a:ext cx="165576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Круглый стол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08850" y="2457450"/>
            <a:ext cx="1655763" cy="827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Общее собрание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0825" y="3573463"/>
            <a:ext cx="208915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Вечера вопросов и ответов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09863" y="3543300"/>
            <a:ext cx="1933575" cy="749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Родительские вечера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76825" y="3573463"/>
            <a:ext cx="1871663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Родительские чтения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308850" y="3543300"/>
            <a:ext cx="1655763" cy="749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Родительский тренинг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825" y="4581525"/>
            <a:ext cx="2089150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Педагогическая беседа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32075" y="4597400"/>
            <a:ext cx="1935163" cy="95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Семейная гостиная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7138" y="4524375"/>
            <a:ext cx="1889125" cy="936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Клубы для родителей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308850" y="4597400"/>
            <a:ext cx="1639888" cy="935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Дни добрых дел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55588" y="5876925"/>
            <a:ext cx="2084387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День открытых дверей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5876925"/>
            <a:ext cx="2303462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Ознакомительные дни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32363" y="5876925"/>
            <a:ext cx="1993900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Эпизодические посещения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64388" y="5876925"/>
            <a:ext cx="1800225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Деловые игры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досуговые формы</a:t>
            </a:r>
            <a:endParaRPr lang="ru-RU" sz="3600" dirty="0"/>
          </a:p>
        </p:txBody>
      </p:sp>
      <p:sp>
        <p:nvSpPr>
          <p:cNvPr id="24578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/>
          <a:lstStyle/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700213"/>
            <a:ext cx="8280400" cy="15128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Праздники, утренники, мероприятия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8313" y="3213100"/>
            <a:ext cx="8280400" cy="1511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Выставки работ родителей и детей, семейные вернисажи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313" y="4724400"/>
            <a:ext cx="8280400" cy="1657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походы и экскурсии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письменные формы</a:t>
            </a:r>
            <a:endParaRPr lang="ru-RU" sz="3600" dirty="0"/>
          </a:p>
        </p:txBody>
      </p:sp>
      <p:sp>
        <p:nvSpPr>
          <p:cNvPr id="25602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/>
          <a:lstStyle/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700213"/>
            <a:ext cx="8280400" cy="12239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Еженедельные записки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8150" y="2924175"/>
            <a:ext cx="8280400" cy="10096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Неформальные записки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8150" y="3933825"/>
            <a:ext cx="8280400" cy="1366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Личные блокноты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8313" y="5300663"/>
            <a:ext cx="8250237" cy="122396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Письменные отчёты о развитии ребёнка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Формы взаимодействия ДОУ и семьи</a:t>
            </a:r>
            <a:br>
              <a:rPr lang="ru-RU" sz="3600" dirty="0" smtClean="0"/>
            </a:br>
            <a:r>
              <a:rPr lang="ru-RU" sz="3600" dirty="0" smtClean="0"/>
              <a:t>наглядно-информационные формы</a:t>
            </a:r>
            <a:endParaRPr lang="ru-RU" sz="3600" dirty="0"/>
          </a:p>
        </p:txBody>
      </p:sp>
      <p:sp>
        <p:nvSpPr>
          <p:cNvPr id="26626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/>
          <a:lstStyle/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700213"/>
            <a:ext cx="8275637" cy="21971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Информационно-ознакомительные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3388" y="3897313"/>
            <a:ext cx="8310562" cy="19446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Информационно-просветительские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913"/>
            <a:ext cx="8893175" cy="46037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3600" dirty="0"/>
          </a:p>
        </p:txBody>
      </p:sp>
      <p:sp>
        <p:nvSpPr>
          <p:cNvPr id="27650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/>
          <a:lstStyle/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9425" y="333375"/>
            <a:ext cx="8275638" cy="59753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внедрения ФГОС в работе с родителями должно стать создание эффективной модели сотрудничества, основанной на личностно-ориентированной модели взаимодействия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496944" cy="381642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9698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0722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1746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7532688" cy="5000625"/>
          </a:xfrm>
        </p:spPr>
        <p:txBody>
          <a:bodyPr rtlCol="0">
            <a:norm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 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650" y="765175"/>
            <a:ext cx="7777163" cy="5327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/>
              <a:t>П 1.7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/>
              <a:t>Стандарт </a:t>
            </a:r>
            <a:r>
              <a:rPr lang="ru-RU" sz="3200" i="1" dirty="0"/>
              <a:t>является основой для оказания помощи родителям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32770" name="Объект 4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188" y="333375"/>
            <a:ext cx="7448550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650" y="539750"/>
            <a:ext cx="6616700" cy="5346700"/>
          </a:xfrm>
        </p:spPr>
        <p:txBody>
          <a:bodyPr rtlCol="0">
            <a:normAutofit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spc="-15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674938" y="1628775"/>
            <a:ext cx="3529012" cy="1584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Личностно-развивающий и гуманистический принцип взаимодействия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8263" y="547688"/>
            <a:ext cx="2606675" cy="1193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дети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203950" y="712788"/>
            <a:ext cx="241935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родители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71775" y="3860800"/>
            <a:ext cx="3227388" cy="1081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Педагогические работники</a:t>
            </a:r>
            <a:endParaRPr lang="ru-RU" dirty="0"/>
          </a:p>
        </p:txBody>
      </p:sp>
      <p:sp>
        <p:nvSpPr>
          <p:cNvPr id="11" name="Выгнутая влево стрелка 10"/>
          <p:cNvSpPr/>
          <p:nvPr/>
        </p:nvSpPr>
        <p:spPr>
          <a:xfrm rot="20577392">
            <a:off x="1222375" y="1779588"/>
            <a:ext cx="1381125" cy="290353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 rot="2051323">
            <a:off x="6607175" y="1998663"/>
            <a:ext cx="1573213" cy="3248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верх стрелка 12"/>
          <p:cNvSpPr/>
          <p:nvPr/>
        </p:nvSpPr>
        <p:spPr>
          <a:xfrm>
            <a:off x="2555875" y="176213"/>
            <a:ext cx="4265613" cy="7207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288" y="1341438"/>
            <a:ext cx="8208962" cy="48244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792088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Принципы дошкольного образования п.1.4</a:t>
            </a:r>
            <a:endParaRPr lang="ru-RU" sz="3600" dirty="0"/>
          </a:p>
        </p:txBody>
      </p:sp>
      <p:sp>
        <p:nvSpPr>
          <p:cNvPr id="6" name="Овал 5"/>
          <p:cNvSpPr/>
          <p:nvPr/>
        </p:nvSpPr>
        <p:spPr>
          <a:xfrm>
            <a:off x="511175" y="1644650"/>
            <a:ext cx="7958138" cy="1655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Сотрудничество организации с семьёй</a:t>
            </a:r>
            <a:endParaRPr lang="ru-RU" sz="2400" b="1" dirty="0"/>
          </a:p>
        </p:txBody>
      </p:sp>
      <p:sp>
        <p:nvSpPr>
          <p:cNvPr id="7" name="Овал 6"/>
          <p:cNvSpPr/>
          <p:nvPr/>
        </p:nvSpPr>
        <p:spPr>
          <a:xfrm>
            <a:off x="849313" y="4157663"/>
            <a:ext cx="7826375" cy="1719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Приобщение детей к социокультурным нормам, ТРАДИЦИЯМ СЕМЬИ, ОБЩЕСТВА, ГОСУАРСТВА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Стандарт решает следующие задачи п.1.6</a:t>
            </a:r>
            <a:endParaRPr lang="ru-RU" sz="3600" dirty="0"/>
          </a:p>
        </p:txBody>
      </p:sp>
      <p:sp>
        <p:nvSpPr>
          <p:cNvPr id="17410" name="Текст 4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207375" cy="4751387"/>
          </a:xfrm>
        </p:spPr>
        <p:txBody>
          <a:bodyPr/>
          <a:lstStyle/>
          <a:p>
            <a:pPr algn="l"/>
            <a:r>
              <a:rPr lang="ru-RU" sz="2400" i="1" smtClean="0"/>
              <a:t>1.Объединение обучения и воспитания в целостный образовательный процесс на основе духовно-нравственных социокультурных ценностей и принятых в обществе правил и норм поведения в интересах человека, семьи, общества</a:t>
            </a:r>
          </a:p>
          <a:p>
            <a:pPr algn="l"/>
            <a:endParaRPr lang="ru-RU" sz="2400" i="1" smtClean="0"/>
          </a:p>
          <a:p>
            <a:pPr algn="l"/>
            <a:r>
              <a:rPr lang="ru-RU" sz="2400" i="1" smtClean="0"/>
              <a:t>2.Обеспечение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образования. Охраны и укрепления здоровья детей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Требования к структуре ООП ДО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 rtlCol="0">
            <a:noAutofit/>
          </a:bodyPr>
          <a:lstStyle/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u="sng" dirty="0" smtClean="0"/>
              <a:t>В содержательном разделе Программы должны быть представлены: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i="1" dirty="0" smtClean="0">
                <a:solidFill>
                  <a:srgbClr val="00B050"/>
                </a:solidFill>
              </a:rPr>
              <a:t>Особенности взаимодействия педагогического коллектива с семьями воспитанников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u="sng" dirty="0" smtClean="0">
                <a:solidFill>
                  <a:schemeClr val="tx2">
                    <a:lumMod val="75000"/>
                  </a:schemeClr>
                </a:solidFill>
              </a:rPr>
              <a:t>Часть Программы, формируемая участниками образовательных отношений должно учитывать образовательные потребности,  мотивы детей, членов их семей, педагогов.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i="1" u="sng" dirty="0" smtClean="0">
                <a:solidFill>
                  <a:srgbClr val="00B0F0"/>
                </a:solidFill>
              </a:rPr>
              <a:t>Дополнительный раздел программы должен содержать краткую презентацию, ориентированную на родителей и доступную для ознакомления</a:t>
            </a:r>
            <a:endParaRPr lang="ru-RU" sz="2400" b="1" i="1" u="sng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Требования к условиям реализации ООП ДО</a:t>
            </a:r>
            <a:endParaRPr lang="ru-RU" sz="3600" dirty="0"/>
          </a:p>
        </p:txBody>
      </p:sp>
      <p:sp>
        <p:nvSpPr>
          <p:cNvPr id="19458" name="Текст 4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8353425" cy="5183187"/>
          </a:xfrm>
        </p:spPr>
        <p:txBody>
          <a:bodyPr/>
          <a:lstStyle/>
          <a:p>
            <a:pPr algn="ctr"/>
            <a:r>
              <a:rPr lang="ru-RU" sz="2400" b="1" i="1" u="sng" smtClean="0">
                <a:solidFill>
                  <a:srgbClr val="00B0F0"/>
                </a:solidFill>
              </a:rPr>
              <a:t>П.3.1.Требования к образовательной среде</a:t>
            </a:r>
          </a:p>
          <a:p>
            <a:pPr algn="ctr"/>
            <a:endParaRPr lang="ru-RU" sz="2400" b="1" i="1" u="sng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smtClean="0">
                <a:solidFill>
                  <a:srgbClr val="00B0F0"/>
                </a:solidFill>
              </a:rPr>
              <a:t>П.3.2.1Психолого-педагогические условия</a:t>
            </a:r>
          </a:p>
          <a:p>
            <a:pPr algn="ctr"/>
            <a:endParaRPr lang="ru-RU" sz="2400" b="1" i="1" u="sng" smtClean="0">
              <a:solidFill>
                <a:srgbClr val="00B0F0"/>
              </a:solidFill>
            </a:endParaRPr>
          </a:p>
          <a:p>
            <a:pPr algn="ctr"/>
            <a:endParaRPr lang="ru-RU" sz="2400" b="1" i="1" u="sng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smtClean="0">
                <a:solidFill>
                  <a:srgbClr val="00B0F0"/>
                </a:solidFill>
              </a:rPr>
              <a:t>П.3.2.5Условия создания социальной ситуации</a:t>
            </a:r>
          </a:p>
          <a:p>
            <a:pPr algn="ctr"/>
            <a:endParaRPr lang="ru-RU" sz="2400" b="1" i="1" u="sng" smtClean="0">
              <a:solidFill>
                <a:srgbClr val="00B0F0"/>
              </a:solidFill>
            </a:endParaRPr>
          </a:p>
          <a:p>
            <a:pPr algn="ctr"/>
            <a:endParaRPr lang="ru-RU" sz="2400" b="1" i="1" u="sng" smtClean="0">
              <a:solidFill>
                <a:srgbClr val="00B0F0"/>
              </a:solidFill>
            </a:endParaRPr>
          </a:p>
          <a:p>
            <a:pPr algn="ctr"/>
            <a:r>
              <a:rPr lang="ru-RU" sz="2400" b="1" i="1" u="sng" smtClean="0">
                <a:solidFill>
                  <a:srgbClr val="00B0F0"/>
                </a:solidFill>
              </a:rPr>
              <a:t>П.3.2.6 Условия для консультирования родителей</a:t>
            </a:r>
          </a:p>
          <a:p>
            <a:pPr algn="ctr"/>
            <a:endParaRPr lang="ru-RU" sz="2400" b="1" i="1" u="sng" smtClean="0">
              <a:solidFill>
                <a:srgbClr val="00B0F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116013" y="1484313"/>
            <a:ext cx="7200900" cy="720725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Создаются условия для участия родителей в образовательной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 rot="10800000" flipV="1">
            <a:off x="630238" y="2544763"/>
            <a:ext cx="8172450" cy="87471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родителей в воспитании детей, охране и укреплении  их здоровья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946150" y="4005263"/>
            <a:ext cx="7894638" cy="9366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Общение с родителями по вопросам образования ребёнка, непосредственное вовлечение их в образовательную деятельность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663" y="5345113"/>
            <a:ext cx="8172450" cy="10795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Консультирование родителей по вопросам образования и охраны жизни и здоровья детей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Дошкольная организация создаёт возможности для:</a:t>
            </a:r>
            <a:endParaRPr lang="ru-RU" sz="3600" dirty="0"/>
          </a:p>
        </p:txBody>
      </p:sp>
      <p:sp>
        <p:nvSpPr>
          <p:cNvPr id="20482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208963" cy="4751387"/>
          </a:xfrm>
        </p:spPr>
        <p:txBody>
          <a:bodyPr/>
          <a:lstStyle/>
          <a:p>
            <a:pPr algn="l"/>
            <a:r>
              <a:rPr lang="ru-RU" sz="2400" b="1" i="1" smtClean="0">
                <a:solidFill>
                  <a:srgbClr val="00B0F0"/>
                </a:solidFill>
              </a:rPr>
              <a:t>1.Предоставления информации о Программе семье и всем заинтересованным лицам, вовлечённым в образовательную деятельность</a:t>
            </a:r>
          </a:p>
          <a:p>
            <a:pPr algn="l"/>
            <a:r>
              <a:rPr lang="ru-RU" sz="2400" b="1" i="1" smtClean="0">
                <a:solidFill>
                  <a:srgbClr val="00B0F0"/>
                </a:solidFill>
              </a:rPr>
              <a:t>2.Для взрослых по поиску, использованию материалов, обеспечивающих реализацию Программы, в том числе  в информационной среде.</a:t>
            </a:r>
          </a:p>
          <a:p>
            <a:pPr algn="l"/>
            <a:r>
              <a:rPr lang="ru-RU" sz="2400" b="1" i="1" smtClean="0">
                <a:solidFill>
                  <a:srgbClr val="00B0F0"/>
                </a:solidFill>
              </a:rPr>
              <a:t>3.Для обсуждения с родителями (законными представителями) детей вопросов, связанных с реализацией Программы</a:t>
            </a:r>
          </a:p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 smtClean="0"/>
              <a:t>Требования к результатам освоения ООП ДО</a:t>
            </a:r>
            <a:endParaRPr lang="ru-RU" sz="3600" dirty="0"/>
          </a:p>
        </p:txBody>
      </p:sp>
      <p:sp>
        <p:nvSpPr>
          <p:cNvPr id="21506" name="Текст 4"/>
          <p:cNvSpPr>
            <a:spLocks noGrp="1"/>
          </p:cNvSpPr>
          <p:nvPr>
            <p:ph type="body" idx="1"/>
          </p:nvPr>
        </p:nvSpPr>
        <p:spPr>
          <a:xfrm>
            <a:off x="539750" y="1557338"/>
            <a:ext cx="8604250" cy="4967287"/>
          </a:xfrm>
        </p:spPr>
        <p:txBody>
          <a:bodyPr/>
          <a:lstStyle/>
          <a:p>
            <a:pPr algn="l"/>
            <a:r>
              <a:rPr lang="ru-RU" sz="2400" b="1" i="1" u="sng" smtClean="0">
                <a:solidFill>
                  <a:srgbClr val="00B0F0"/>
                </a:solidFill>
              </a:rPr>
              <a:t>Настоящие требования являются ориентирами для</a:t>
            </a:r>
          </a:p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  <a:p>
            <a:pPr algn="l"/>
            <a:endParaRPr lang="ru-RU" sz="2400" b="1" i="1" u="sng" smtClean="0">
              <a:solidFill>
                <a:srgbClr val="00B0F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287838" y="2133600"/>
            <a:ext cx="1652587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270246">
            <a:off x="2936082" y="2382043"/>
            <a:ext cx="154305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827088" y="3405188"/>
            <a:ext cx="2665412" cy="1336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Взаимодействия с семьями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3800" y="3429000"/>
            <a:ext cx="2698750" cy="131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Информирования родителей (законных представителей)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298</TotalTime>
  <Words>363</Words>
  <Application>Microsoft Office PowerPoint</Application>
  <PresentationFormat>Экран (4:3)</PresentationFormat>
  <Paragraphs>65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Trebuchet MS</vt:lpstr>
      <vt:lpstr>Arial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с родителями в соответствии с требованиями ФГОС</dc:title>
  <cp:lastModifiedBy>Admin</cp:lastModifiedBy>
  <cp:revision>15</cp:revision>
  <dcterms:modified xsi:type="dcterms:W3CDTF">2015-03-31T11:21:54Z</dcterms:modified>
</cp:coreProperties>
</file>